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24A-EEAF-E64A-B8A9-FC57E30C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0580-B14F-F44C-9C4E-0255F193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D28A-68D3-2549-956F-A4F5551D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0D55-6F24-1B48-AF9D-B2E79127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AE5-DF63-3442-8652-8D988A22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A45D-EE12-0144-A1AE-33AABC7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8ADFB-59B1-2F40-B98B-641437C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E8E3-3087-3F40-89C8-2794978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5A36-5A30-5B49-82D0-41DD16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B564-30F7-2B4E-8508-03EE6CE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8D1C-9C71-4248-BA05-4B68E12D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AA897-6854-604A-8317-E8CC3640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D16-06D4-D04C-87D6-CADD0398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49B-EAAF-BE4D-BF7D-EF32ECB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D361-83EB-944B-BD56-86E34C8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B1-C4D8-9745-8E07-C48BAEB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E615-D4A4-E243-BC02-E5F5670B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471C-6681-B94E-9799-59F6E3A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3BE-4CF4-854C-A305-9941A0BD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766-4F4F-1743-B158-DF0C841A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024-BDCF-C042-B1BD-F93598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5419-EBE5-854F-A93D-CD9C79ED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DCF1-7CCE-B548-90D4-413D32F3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BF56-1503-734B-9ADC-A1FC5A6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9A8-3735-2D4B-8043-228D421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95C-E96F-5941-9BEF-92A698A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A4A8-98E4-8347-9C40-7933B7BE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6AFD-8113-E84E-9C9C-28F11EE3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6976-080B-9A4E-8A5C-F01336A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9896-B17C-8442-94D8-6210B02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E1E1-5DA4-944E-BB2F-3CCBDEEC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A6B-8529-A444-8953-5EAB8C67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7516-C19E-6940-9D80-07478942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E22E-83A4-4142-AE20-4264ABD1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935E7-41F9-DB40-B75A-315D93214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911FC-74B4-E441-A511-EA2007FC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6AFE0-4B2F-0B45-B53D-5E2068F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18C3-CED3-384D-8E4C-5009B7B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AD618-B332-3848-ACA2-2F53A79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2B1-73CA-B243-A5E9-E7F7B4D7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A139C-C8DB-9344-963D-24ED714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0E6-8BCA-1248-927F-E518936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69AB0-A7E8-3145-968B-15E73F4E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F593-593C-4342-B039-D1A4CD69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FE134-CF90-0549-BC39-A194B84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C9EC-EDF0-C54A-8854-128B4EF6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3E9-2913-6C40-8F63-CD7BED5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EAE-7273-314D-9899-54F52D6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4C70-AB3B-C04B-B9A2-4941F613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3EE3-FEAD-514D-82D3-AB87A9B5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4F4C-E645-A142-85C1-D0BCD43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3F03-89B9-EA4C-9799-A154A678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081-8428-EF40-BA74-9BA27E88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F1388-DD02-6D4C-A166-52F26DCF2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C7E1-3479-2048-907F-03733A62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A2A6-4554-AF4F-ADFF-915B4B3F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6DB5-A337-6747-B4E9-C309C63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7CB5-93C7-744A-95E0-FDA15D43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22281-9D1E-7B4D-9AB2-0306C996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A7C6-2DF6-3443-8D04-366AF999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3356-C6D3-7145-8681-D416690D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C435-A960-1D46-A3F4-974DC657436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607B-2B84-AB42-B72D-F30241D9D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F68A-6C7B-4042-929B-BC0CEF45F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845-C99E-E940-8816-2B5A410F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852"/>
            <a:ext cx="9144000" cy="2887112"/>
          </a:xfrm>
        </p:spPr>
        <p:txBody>
          <a:bodyPr>
            <a:normAutofit/>
          </a:bodyPr>
          <a:lstStyle/>
          <a:p>
            <a:r>
              <a:rPr lang="en-US" dirty="0"/>
              <a:t>The world-wide </a:t>
            </a:r>
            <a:r>
              <a:rPr lang="en-US" dirty="0">
                <a:solidFill>
                  <a:srgbClr val="7030A0"/>
                </a:solidFill>
              </a:rPr>
              <a:t>“fast-slow” plant economics spectrum</a:t>
            </a:r>
            <a:r>
              <a:rPr lang="en-US" dirty="0"/>
              <a:t>: a traits manifesto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FA88-920D-EF49-8CCD-B97BFE4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/>
          </a:bodyPr>
          <a:lstStyle/>
          <a:p>
            <a:r>
              <a:rPr lang="en-US" sz="3600" dirty="0"/>
              <a:t>Reich (2014). </a:t>
            </a:r>
            <a:r>
              <a:rPr lang="en-US" sz="3600" i="1" dirty="0"/>
              <a:t>Journal of Ecology </a:t>
            </a:r>
            <a:r>
              <a:rPr lang="en-US" sz="3600" b="1" dirty="0"/>
              <a:t>102</a:t>
            </a:r>
            <a:r>
              <a:rPr lang="en-US" sz="3600" dirty="0"/>
              <a:t>: 275-301.</a:t>
            </a:r>
          </a:p>
        </p:txBody>
      </p:sp>
    </p:spTree>
    <p:extLst>
      <p:ext uri="{BB962C8B-B14F-4D97-AF65-F5344CB8AC3E}">
        <p14:creationId xmlns:p14="http://schemas.microsoft.com/office/powerpoint/2010/main" val="2295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4. </a:t>
            </a:r>
            <a:r>
              <a:rPr lang="en-US" sz="2800" dirty="0" err="1">
                <a:solidFill>
                  <a:srgbClr val="7030A0"/>
                </a:solidFill>
              </a:rPr>
              <a:t>Spatio</a:t>
            </a:r>
            <a:r>
              <a:rPr lang="en-US" sz="2800" dirty="0">
                <a:solidFill>
                  <a:srgbClr val="7030A0"/>
                </a:solidFill>
              </a:rPr>
              <a:t>-temporal variation in resources allow multiple trait combinations to exist in a given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699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5. Mean community traits determine the speed of ecosystem-scale processes.</a:t>
            </a:r>
          </a:p>
        </p:txBody>
      </p:sp>
    </p:spTree>
    <p:extLst>
      <p:ext uri="{BB962C8B-B14F-4D97-AF65-F5344CB8AC3E}">
        <p14:creationId xmlns:p14="http://schemas.microsoft.com/office/powerpoint/2010/main" val="25392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574-63A2-6845-BE01-94A0FF3B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economics: costs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87EE-7E0A-6E44-9189-DF96CF1C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45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is the fast/slow version of each trait?</a:t>
            </a:r>
          </a:p>
          <a:p>
            <a:r>
              <a:rPr lang="en-US" sz="4000" dirty="0">
                <a:solidFill>
                  <a:srgbClr val="FF0000"/>
                </a:solidFill>
              </a:rPr>
              <a:t>What is the cost and benefit of being fast or slow in different traits?</a:t>
            </a:r>
          </a:p>
          <a:p>
            <a:r>
              <a:rPr lang="en-US" sz="4000" dirty="0">
                <a:solidFill>
                  <a:srgbClr val="FF0000"/>
                </a:solidFill>
              </a:rPr>
              <a:t>Do costs/benefits of trait speed vary with environment?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2EA89-10AF-874D-BF63-C59C20E24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5236"/>
              </p:ext>
            </p:extLst>
          </p:nvPr>
        </p:nvGraphicFramePr>
        <p:xfrm>
          <a:off x="5699484" y="2456597"/>
          <a:ext cx="6492516" cy="312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129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1623129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1623129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1623129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235469">
                <a:tc>
                  <a:txBody>
                    <a:bodyPr/>
                    <a:lstStyle/>
                    <a:p>
                      <a:r>
                        <a:rPr lang="en-US" sz="1200" dirty="0"/>
                        <a:t>Organ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Abbreviation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Definition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Units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235469">
                <a:tc>
                  <a:txBody>
                    <a:bodyPr/>
                    <a:lstStyle/>
                    <a:p>
                      <a:r>
                        <a:rPr lang="en-US" sz="1200" dirty="0"/>
                        <a:t>Leaf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SLA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Specific leaf area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 g</a:t>
                      </a:r>
                      <a:r>
                        <a:rPr lang="en-US" sz="1200" baseline="30000" dirty="0"/>
                        <a:t>-1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4144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Leaf mass per area (1/SLA)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 m</a:t>
                      </a:r>
                      <a:r>
                        <a:rPr lang="en-US" sz="1200" baseline="30000" dirty="0"/>
                        <a:t>-2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414482">
                <a:tc>
                  <a:txBody>
                    <a:bodyPr/>
                    <a:lstStyle/>
                    <a:p>
                      <a:endParaRPr lang="en-US" sz="1200" baseline="-25000" dirty="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</a:t>
                      </a:r>
                      <a:r>
                        <a:rPr lang="en-US" sz="1200" baseline="-25000" dirty="0" err="1"/>
                        <a:t>area</a:t>
                      </a:r>
                      <a:r>
                        <a:rPr lang="en-US" sz="1200" dirty="0"/>
                        <a:t> or A</a:t>
                      </a:r>
                      <a:r>
                        <a:rPr lang="en-US" sz="1200" baseline="-25000" dirty="0"/>
                        <a:t>mass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Photosynthetic rate on a mass or area basis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µ</a:t>
                      </a:r>
                      <a:r>
                        <a:rPr lang="en-US" sz="1200" dirty="0" err="1"/>
                        <a:t>mol</a:t>
                      </a:r>
                      <a:r>
                        <a:rPr lang="en-US" sz="1200" dirty="0"/>
                        <a:t> m</a:t>
                      </a:r>
                      <a:r>
                        <a:rPr lang="en-US" sz="1200" baseline="30000" dirty="0"/>
                        <a:t>-2</a:t>
                      </a:r>
                      <a:r>
                        <a:rPr lang="en-US" sz="1200" dirty="0"/>
                        <a:t> s</a:t>
                      </a:r>
                      <a:r>
                        <a:rPr lang="en-US" sz="1200" baseline="30000" dirty="0"/>
                        <a:t>-1</a:t>
                      </a:r>
                      <a:r>
                        <a:rPr lang="en-US" sz="1200" dirty="0"/>
                        <a:t> or nmol g</a:t>
                      </a:r>
                      <a:r>
                        <a:rPr lang="en-US" sz="1200" baseline="30000" dirty="0"/>
                        <a:t>-1</a:t>
                      </a:r>
                      <a:r>
                        <a:rPr lang="en-US" sz="1200" dirty="0"/>
                        <a:t> s</a:t>
                      </a:r>
                      <a:r>
                        <a:rPr lang="en-US" sz="1200" baseline="30000" dirty="0"/>
                        <a:t>-1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2354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l-G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sz="1200" baseline="-25000" dirty="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Leaf water potential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baseline="0" dirty="0" err="1"/>
                        <a:t>MPa</a:t>
                      </a:r>
                      <a:endParaRPr lang="en-US" sz="1200" baseline="0" dirty="0"/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414482">
                <a:tc>
                  <a:txBody>
                    <a:bodyPr/>
                    <a:lstStyle/>
                    <a:p>
                      <a:r>
                        <a:rPr lang="en-US" sz="1200" dirty="0"/>
                        <a:t>Stem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</a:t>
                      </a:r>
                      <a:r>
                        <a:rPr lang="en-US" sz="1200" baseline="-25000" dirty="0" err="1"/>
                        <a:t>stem</a:t>
                      </a:r>
                      <a:endParaRPr lang="en-US" sz="1200" baseline="-25000" dirty="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Stem hydraulic conductivity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mmol m-1 s</a:t>
                      </a:r>
                      <a:r>
                        <a:rPr lang="en-US" sz="1200" baseline="30000" dirty="0"/>
                        <a:t>-1</a:t>
                      </a:r>
                      <a:r>
                        <a:rPr lang="en-US" sz="1200" dirty="0"/>
                        <a:t> MPa</a:t>
                      </a:r>
                      <a:r>
                        <a:rPr lang="en-US" sz="1200" baseline="30000" dirty="0"/>
                        <a:t>-1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23546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[no symbol]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Wood density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 m</a:t>
                      </a:r>
                      <a:r>
                        <a:rPr lang="en-US" sz="1200" baseline="30000" dirty="0"/>
                        <a:t>-3</a:t>
                      </a:r>
                      <a:endParaRPr lang="en-US" sz="1200" dirty="0"/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235469">
                <a:tc>
                  <a:txBody>
                    <a:bodyPr/>
                    <a:lstStyle/>
                    <a:p>
                      <a:r>
                        <a:rPr lang="en-US" sz="1200" dirty="0"/>
                        <a:t>Root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SRL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Specific root length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 g</a:t>
                      </a:r>
                      <a:r>
                        <a:rPr lang="en-US" sz="1200" baseline="30000" dirty="0"/>
                        <a:t>-1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414482">
                <a:tc>
                  <a:txBody>
                    <a:bodyPr/>
                    <a:lstStyle/>
                    <a:p>
                      <a:r>
                        <a:rPr lang="en-US" sz="1200" dirty="0"/>
                        <a:t>All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</a:t>
                      </a:r>
                      <a:r>
                        <a:rPr lang="en-US" sz="1200" baseline="-25000" dirty="0" err="1"/>
                        <a:t>area</a:t>
                      </a:r>
                      <a:r>
                        <a:rPr lang="en-US" sz="1200"/>
                        <a:t> or </a:t>
                      </a:r>
                      <a:r>
                        <a:rPr lang="en-US" sz="1200" dirty="0" err="1"/>
                        <a:t>R</a:t>
                      </a:r>
                      <a:r>
                        <a:rPr lang="en-US" sz="1200" baseline="-25000" dirty="0" err="1"/>
                        <a:t>mass</a:t>
                      </a:r>
                      <a:endParaRPr lang="en-US" sz="1200" baseline="-25000" dirty="0"/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Respiration rate on a mass or area basis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µ</a:t>
                      </a:r>
                      <a:r>
                        <a:rPr lang="en-US" sz="1200" dirty="0" err="1"/>
                        <a:t>mol</a:t>
                      </a:r>
                      <a:r>
                        <a:rPr lang="en-US" sz="1200" dirty="0"/>
                        <a:t> m</a:t>
                      </a:r>
                      <a:r>
                        <a:rPr lang="en-US" sz="1200" baseline="30000" dirty="0"/>
                        <a:t>-2</a:t>
                      </a:r>
                      <a:r>
                        <a:rPr lang="en-US" sz="1200" dirty="0"/>
                        <a:t> s</a:t>
                      </a:r>
                      <a:r>
                        <a:rPr lang="en-US" sz="1200" baseline="30000" dirty="0"/>
                        <a:t>-1</a:t>
                      </a:r>
                      <a:r>
                        <a:rPr lang="en-US" sz="1200" dirty="0"/>
                        <a:t> or nmol g</a:t>
                      </a:r>
                      <a:r>
                        <a:rPr lang="en-US" sz="1200" baseline="30000" dirty="0"/>
                        <a:t>-1</a:t>
                      </a:r>
                      <a:r>
                        <a:rPr lang="en-US" sz="1200" dirty="0"/>
                        <a:t> s</a:t>
                      </a:r>
                      <a:r>
                        <a:rPr lang="en-US" sz="1200" baseline="30000" dirty="0"/>
                        <a:t>-1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235469">
                <a:tc>
                  <a:txBody>
                    <a:bodyPr/>
                    <a:lstStyle/>
                    <a:p>
                      <a:r>
                        <a:rPr lang="en-US" sz="1200" dirty="0"/>
                        <a:t>Whole-plant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RGR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growth rate</a:t>
                      </a:r>
                    </a:p>
                  </a:txBody>
                  <a:tcPr marL="56457" marR="56457" marT="28228" marB="2822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 g</a:t>
                      </a:r>
                      <a:r>
                        <a:rPr lang="en-US" sz="1200" baseline="30000" dirty="0"/>
                        <a:t>-1</a:t>
                      </a:r>
                      <a:r>
                        <a:rPr lang="en-US" sz="1200" dirty="0"/>
                        <a:t> day</a:t>
                      </a:r>
                      <a:r>
                        <a:rPr lang="en-US" sz="1200" baseline="30000" dirty="0"/>
                        <a:t>-1</a:t>
                      </a:r>
                    </a:p>
                  </a:txBody>
                  <a:tcPr marL="56457" marR="56457" marT="28228" marB="28228"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39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CB76-07A8-F24A-B1D1-191C4CE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6652" cy="1325563"/>
          </a:xfrm>
        </p:spPr>
        <p:txBody>
          <a:bodyPr/>
          <a:lstStyle/>
          <a:p>
            <a:r>
              <a:rPr lang="en-US" dirty="0"/>
              <a:t>Q1: Does the spectra exist?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F2D2-E116-9C4B-928B-CD13A226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2" y="0"/>
            <a:ext cx="62338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C12FE-8FB5-7546-803B-B6C335A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" y="3061252"/>
            <a:ext cx="4727584" cy="34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5728-806C-9F47-A7A5-99040C54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Q2: does the spectra predict performance measures related to growth-survival tradeoffs?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92BE3-2E51-0C4A-BF47-D3A63879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9" y="1948069"/>
            <a:ext cx="5936793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89DB-8918-914B-BCB8-6B03A0E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21" y="0"/>
            <a:ext cx="291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80FB-52C2-1140-A090-304FB4D01B59}"/>
              </a:ext>
            </a:extLst>
          </p:cNvPr>
          <p:cNvSpPr txBox="1"/>
          <p:nvPr/>
        </p:nvSpPr>
        <p:spPr>
          <a:xfrm>
            <a:off x="2148384" y="3466532"/>
            <a:ext cx="89608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trait’s impact on cycling of an element or compound (water, carbon, nutrients) will mirror it’s impact on cycling of other elements/compounds (Reich 2014). </a:t>
            </a:r>
            <a:r>
              <a:rPr lang="en-US" sz="3200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09041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D2E-C953-8547-890F-15839DE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buy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4ECD-9AED-BC47-AF3D-5BF244D3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9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7030"/>
              </p:ext>
            </p:extLst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764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1. Selection is key: being fast in one trait requires being fast in all traits (or else it would be wasteful).</a:t>
            </a:r>
          </a:p>
        </p:txBody>
      </p:sp>
    </p:spTree>
    <p:extLst>
      <p:ext uri="{BB962C8B-B14F-4D97-AF65-F5344CB8AC3E}">
        <p14:creationId xmlns:p14="http://schemas.microsoft.com/office/powerpoint/2010/main" val="23017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2. Biophysics: these constrain speed.</a:t>
            </a:r>
          </a:p>
        </p:txBody>
      </p:sp>
    </p:spTree>
    <p:extLst>
      <p:ext uri="{BB962C8B-B14F-4D97-AF65-F5344CB8AC3E}">
        <p14:creationId xmlns:p14="http://schemas.microsoft.com/office/powerpoint/2010/main" val="111452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3. Having fast traits is advantageous in high-resource environments: over-investment is not possible in low resource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433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537</Words>
  <Application>Microsoft Macintosh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The world-wide “fast-slow” plant economics spectrum: a traits manifesto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The fast-slow spectrum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Plant economics: costs and benefits</vt:lpstr>
      <vt:lpstr>Q1: Does the spectra exist?</vt:lpstr>
      <vt:lpstr>Q2: does the spectra predict performance measures related to growth-survival tradeoffs?</vt:lpstr>
      <vt:lpstr>Q3: do these ”syndromes” predict ecosystem-scale processes?</vt:lpstr>
      <vt:lpstr>Q3: do these ”syndromes” predict ecosystem-scale processes?</vt:lpstr>
      <vt:lpstr>Do you buy it?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world-wide “fast-slow” plant economics spectrum: a traits manifesto</dc:title>
  <dc:creator>Smith, Nick</dc:creator>
  <cp:lastModifiedBy>Nick Smith</cp:lastModifiedBy>
  <cp:revision>22</cp:revision>
  <dcterms:created xsi:type="dcterms:W3CDTF">2019-01-23T22:13:03Z</dcterms:created>
  <dcterms:modified xsi:type="dcterms:W3CDTF">2023-01-18T22:18:19Z</dcterms:modified>
</cp:coreProperties>
</file>